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프롤로그 — 오늘 이야기의 목적지를 한 문장으로.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본문 — 내용 채울 자리.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새로운 대륙 — 무엇이 남는가 (결론과 다음 단계)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본문 — 내용 채울 자리.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에필로그 — 여정의 마무리와 질의응답.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다섯 장(章)으로 이어지는 하나의 서사.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출항 — 어디에서 시작하는가 (배경과 출발점)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본문 — 내용 채울 자리.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항로 — 무엇을 마주하는가 (현황과 문제)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본문 — 내용 채울 자리.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나침반 — 어디로 향하는가 (방향과 기준)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본문 — 내용 채울 자리.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항해일지 — 어떻게 나아가는가 (실행과 근거)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tit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5840" y="2103120"/>
            <a:ext cx="9144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 spc="600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A N   O D Y S S E 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1600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4800" b="1" spc="-50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제목을 입력하세요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4617720"/>
            <a:ext cx="9144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spc="100">
                <a:solidFill>
                  <a:srgbClr val="BFCEF0"/>
                </a:solidFill>
                <a:latin typeface="맑은 고딕"/>
                <a:ea typeface="맑은 고딕"/>
                <a:cs typeface="맑은 고딕"/>
              </a:rPr>
              <a:t>부제 · 한 줄 설명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598932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spc="120">
                <a:solidFill>
                  <a:srgbClr val="8499C9"/>
                </a:solidFill>
                <a:latin typeface="맑은 고딕"/>
                <a:ea typeface="맑은 고딕"/>
                <a:cs typeface="맑은 고딕"/>
              </a:rPr>
              <a:t>사회평론 KERD사업부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5989320"/>
            <a:ext cx="4507992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200" b="0" spc="120">
                <a:solidFill>
                  <a:srgbClr val="8499C9"/>
                </a:solidFill>
                <a:latin typeface="맑은 고딕"/>
                <a:ea typeface="맑은 고딕"/>
                <a:cs typeface="맑은 고딕"/>
              </a:rPr>
              <a:t>2026</a:t>
            </a:r>
          </a:p>
        </p:txBody>
      </p:sp>
      <p:sp>
        <p:nvSpPr>
          <p:cNvPr id="8" name="Oval 7"/>
          <p:cNvSpPr/>
          <p:nvPr/>
        </p:nvSpPr>
        <p:spPr>
          <a:xfrm>
            <a:off x="10527030" y="2178558"/>
            <a:ext cx="68580" cy="68580"/>
          </a:xfrm>
          <a:prstGeom prst="ellipse">
            <a:avLst/>
          </a:prstGeom>
          <a:solidFill>
            <a:srgbClr val="E9B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860786" y="2384298"/>
            <a:ext cx="41148" cy="41148"/>
          </a:xfrm>
          <a:prstGeom prst="ellipse">
            <a:avLst/>
          </a:prstGeom>
          <a:solidFill>
            <a:srgbClr val="E9B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0293857" y="2494026"/>
            <a:ext cx="41148" cy="41148"/>
          </a:xfrm>
          <a:prstGeom prst="ellipse">
            <a:avLst/>
          </a:prstGeom>
          <a:solidFill>
            <a:srgbClr val="E9B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cont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5840" y="7772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1" spc="350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C H A P T E R   IV   ·   항해일지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1170432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 spc="-30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소제목을 입력하세요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148840"/>
            <a:ext cx="10177272" cy="3611880"/>
          </a:xfrm>
          <a:prstGeom prst="roundRect">
            <a:avLst>
              <a:gd name="adj" fmla="val 5000"/>
            </a:avLst>
          </a:prstGeom>
          <a:solidFill>
            <a:srgbClr val="0D1F51"/>
          </a:solidFill>
          <a:ln w="9525">
            <a:solidFill>
              <a:srgbClr val="223F8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3840480"/>
            <a:ext cx="1017727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0" spc="30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내용 영역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6291072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 spc="22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CHAPTER IV · 항해일지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6291072"/>
            <a:ext cx="185623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50" b="0" spc="15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sec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5840" y="2148840"/>
            <a:ext cx="9144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 spc="600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C H A P T E R   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51760"/>
            <a:ext cx="96012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spc="-30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새로운 대륙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8686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spc="80">
                <a:solidFill>
                  <a:srgbClr val="BFCEF0"/>
                </a:solidFill>
                <a:latin typeface="맑은 고딕"/>
                <a:ea typeface="맑은 고딕"/>
                <a:cs typeface="맑은 고딕"/>
              </a:rPr>
              <a:t>무엇이 남는가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6291072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 spc="22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CHAPTER V · 새로운 대륙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26880" y="6291072"/>
            <a:ext cx="185623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50" b="0" spc="15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11</a:t>
            </a:r>
          </a:p>
        </p:txBody>
      </p:sp>
      <p:sp>
        <p:nvSpPr>
          <p:cNvPr id="8" name="Oval 7"/>
          <p:cNvSpPr/>
          <p:nvPr/>
        </p:nvSpPr>
        <p:spPr>
          <a:xfrm>
            <a:off x="10483596" y="2756915"/>
            <a:ext cx="64008" cy="64008"/>
          </a:xfrm>
          <a:prstGeom prst="ellipse">
            <a:avLst/>
          </a:prstGeom>
          <a:solidFill>
            <a:srgbClr val="E9B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816437" y="2980029"/>
            <a:ext cx="38404" cy="38404"/>
          </a:xfrm>
          <a:prstGeom prst="ellipse">
            <a:avLst/>
          </a:prstGeom>
          <a:solidFill>
            <a:srgbClr val="E9B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cont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5840" y="7772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1" spc="350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C H A P T E R   V   ·   새로운 대륙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1170432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 spc="-30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소제목을 입력하세요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148840"/>
            <a:ext cx="10177272" cy="3611880"/>
          </a:xfrm>
          <a:prstGeom prst="roundRect">
            <a:avLst>
              <a:gd name="adj" fmla="val 5000"/>
            </a:avLst>
          </a:prstGeom>
          <a:solidFill>
            <a:srgbClr val="0D1F51"/>
          </a:solidFill>
          <a:ln w="9525">
            <a:solidFill>
              <a:srgbClr val="223F8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3840480"/>
            <a:ext cx="1017727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0" spc="30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내용 영역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6291072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 spc="22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CHAPTER V · 새로운 대륙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6291072"/>
            <a:ext cx="185623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50" b="0" spc="15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clos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606040"/>
            <a:ext cx="121916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 spc="600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E P I L O G U 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108960"/>
            <a:ext cx="12191695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800" b="1" spc="-30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감사합니다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187952"/>
            <a:ext cx="121916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0" spc="400">
                <a:solidFill>
                  <a:srgbClr val="BFCEF0"/>
                </a:solidFill>
                <a:latin typeface="맑은 고딕"/>
                <a:ea typeface="맑은 고딕"/>
                <a:cs typeface="맑은 고딕"/>
              </a:rPr>
              <a:t>Q  &amp;  A</a:t>
            </a:r>
          </a:p>
        </p:txBody>
      </p:sp>
      <p:sp>
        <p:nvSpPr>
          <p:cNvPr id="6" name="Oval 5"/>
          <p:cNvSpPr/>
          <p:nvPr/>
        </p:nvSpPr>
        <p:spPr>
          <a:xfrm>
            <a:off x="5774436" y="5042916"/>
            <a:ext cx="64008" cy="64008"/>
          </a:xfrm>
          <a:prstGeom prst="ellipse">
            <a:avLst/>
          </a:prstGeom>
          <a:solidFill>
            <a:srgbClr val="E9B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6075730" y="5218938"/>
            <a:ext cx="41148" cy="41148"/>
          </a:xfrm>
          <a:prstGeom prst="ellipse">
            <a:avLst/>
          </a:prstGeom>
          <a:solidFill>
            <a:srgbClr val="E9B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359652" y="5042916"/>
            <a:ext cx="64008" cy="64008"/>
          </a:xfrm>
          <a:prstGeom prst="ellipse">
            <a:avLst/>
          </a:prstGeom>
          <a:solidFill>
            <a:srgbClr val="E9B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sec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5840" y="868680"/>
            <a:ext cx="9144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 spc="600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A G E N D 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132588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 spc="-30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항해 지도</a:t>
            </a:r>
          </a:p>
        </p:txBody>
      </p:sp>
      <p:sp>
        <p:nvSpPr>
          <p:cNvPr id="5" name="Oval 4"/>
          <p:cNvSpPr/>
          <p:nvPr/>
        </p:nvSpPr>
        <p:spPr>
          <a:xfrm>
            <a:off x="996696" y="2221992"/>
            <a:ext cx="420624" cy="420624"/>
          </a:xfrm>
          <a:prstGeom prst="ellipse">
            <a:avLst/>
          </a:prstGeom>
          <a:noFill/>
          <a:ln w="11430">
            <a:solidFill>
              <a:srgbClr val="E9BE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96696" y="2304288"/>
            <a:ext cx="420624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231136"/>
            <a:ext cx="86868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100" b="1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출항  —  어디에서 시작하는가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0" y="2578608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50" b="0" spc="60">
                <a:solidFill>
                  <a:srgbClr val="8499C9"/>
                </a:solidFill>
                <a:latin typeface="맑은 고딕"/>
                <a:ea typeface="맑은 고딕"/>
                <a:cs typeface="맑은 고딕"/>
              </a:rPr>
              <a:t>배경과 출발점</a:t>
            </a:r>
          </a:p>
        </p:txBody>
      </p:sp>
      <p:sp>
        <p:nvSpPr>
          <p:cNvPr id="9" name="Oval 8"/>
          <p:cNvSpPr/>
          <p:nvPr/>
        </p:nvSpPr>
        <p:spPr>
          <a:xfrm>
            <a:off x="996696" y="3026664"/>
            <a:ext cx="420624" cy="420624"/>
          </a:xfrm>
          <a:prstGeom prst="ellipse">
            <a:avLst/>
          </a:prstGeom>
          <a:noFill/>
          <a:ln w="11430">
            <a:solidFill>
              <a:srgbClr val="E9BE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96696" y="3108960"/>
            <a:ext cx="420624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II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3035808"/>
            <a:ext cx="86868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100" b="1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항로  —  무엇을 마주하는가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3383279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50" b="0" spc="60">
                <a:solidFill>
                  <a:srgbClr val="8499C9"/>
                </a:solidFill>
                <a:latin typeface="맑은 고딕"/>
                <a:ea typeface="맑은 고딕"/>
                <a:cs typeface="맑은 고딕"/>
              </a:rPr>
              <a:t>현황과 문제</a:t>
            </a:r>
          </a:p>
        </p:txBody>
      </p:sp>
      <p:sp>
        <p:nvSpPr>
          <p:cNvPr id="13" name="Oval 12"/>
          <p:cNvSpPr/>
          <p:nvPr/>
        </p:nvSpPr>
        <p:spPr>
          <a:xfrm>
            <a:off x="996696" y="3831335"/>
            <a:ext cx="420624" cy="420624"/>
          </a:xfrm>
          <a:prstGeom prst="ellipse">
            <a:avLst/>
          </a:prstGeom>
          <a:noFill/>
          <a:ln w="11430">
            <a:solidFill>
              <a:srgbClr val="E9BE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96696" y="3913631"/>
            <a:ext cx="420624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III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840480"/>
            <a:ext cx="86868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100" b="1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나침반  —  어디로 향하는가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8800" y="4187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50" b="0" spc="60">
                <a:solidFill>
                  <a:srgbClr val="8499C9"/>
                </a:solidFill>
                <a:latin typeface="맑은 고딕"/>
                <a:ea typeface="맑은 고딕"/>
                <a:cs typeface="맑은 고딕"/>
              </a:rPr>
              <a:t>방향과 기준</a:t>
            </a:r>
          </a:p>
        </p:txBody>
      </p:sp>
      <p:sp>
        <p:nvSpPr>
          <p:cNvPr id="17" name="Oval 16"/>
          <p:cNvSpPr/>
          <p:nvPr/>
        </p:nvSpPr>
        <p:spPr>
          <a:xfrm>
            <a:off x="996696" y="4636007"/>
            <a:ext cx="420624" cy="420624"/>
          </a:xfrm>
          <a:prstGeom prst="ellipse">
            <a:avLst/>
          </a:prstGeom>
          <a:noFill/>
          <a:ln w="11430">
            <a:solidFill>
              <a:srgbClr val="E9BE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96696" y="4718303"/>
            <a:ext cx="420624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IV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28800" y="4645152"/>
            <a:ext cx="86868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100" b="1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항해일지  —  어떻게 나아가는가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28800" y="4992624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50" b="0" spc="60">
                <a:solidFill>
                  <a:srgbClr val="8499C9"/>
                </a:solidFill>
                <a:latin typeface="맑은 고딕"/>
                <a:ea typeface="맑은 고딕"/>
                <a:cs typeface="맑은 고딕"/>
              </a:rPr>
              <a:t>실행과 근거</a:t>
            </a:r>
          </a:p>
        </p:txBody>
      </p:sp>
      <p:sp>
        <p:nvSpPr>
          <p:cNvPr id="21" name="Oval 20"/>
          <p:cNvSpPr/>
          <p:nvPr/>
        </p:nvSpPr>
        <p:spPr>
          <a:xfrm>
            <a:off x="996696" y="5440679"/>
            <a:ext cx="420624" cy="420624"/>
          </a:xfrm>
          <a:prstGeom prst="ellipse">
            <a:avLst/>
          </a:prstGeom>
          <a:noFill/>
          <a:ln w="11430">
            <a:solidFill>
              <a:srgbClr val="E9BE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96696" y="5522975"/>
            <a:ext cx="420624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V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28800" y="5449824"/>
            <a:ext cx="86868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100" b="1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새로운 대륙  —  무엇이 남는가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28800" y="5797296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50" b="0" spc="60">
                <a:solidFill>
                  <a:srgbClr val="8499C9"/>
                </a:solidFill>
                <a:latin typeface="맑은 고딕"/>
                <a:ea typeface="맑은 고딕"/>
                <a:cs typeface="맑은 고딕"/>
              </a:rPr>
              <a:t>결론과 다음 단계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40" y="6291072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 spc="22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AGENDA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26880" y="6291072"/>
            <a:ext cx="185623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50" b="0" spc="15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sec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5840" y="2148840"/>
            <a:ext cx="9144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 spc="600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C H A P T E R   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51760"/>
            <a:ext cx="96012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spc="-30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출항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8686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spc="80">
                <a:solidFill>
                  <a:srgbClr val="BFCEF0"/>
                </a:solidFill>
                <a:latin typeface="맑은 고딕"/>
                <a:ea typeface="맑은 고딕"/>
                <a:cs typeface="맑은 고딕"/>
              </a:rPr>
              <a:t>어디에서 시작하는가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6291072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 spc="22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CHAPTER I · 출항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26880" y="6291072"/>
            <a:ext cx="185623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50" b="0" spc="15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03</a:t>
            </a:r>
          </a:p>
        </p:txBody>
      </p:sp>
      <p:sp>
        <p:nvSpPr>
          <p:cNvPr id="8" name="Oval 7"/>
          <p:cNvSpPr/>
          <p:nvPr/>
        </p:nvSpPr>
        <p:spPr>
          <a:xfrm>
            <a:off x="10483596" y="2756915"/>
            <a:ext cx="64008" cy="64008"/>
          </a:xfrm>
          <a:prstGeom prst="ellipse">
            <a:avLst/>
          </a:prstGeom>
          <a:solidFill>
            <a:srgbClr val="E9B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816437" y="2980029"/>
            <a:ext cx="38404" cy="38404"/>
          </a:xfrm>
          <a:prstGeom prst="ellipse">
            <a:avLst/>
          </a:prstGeom>
          <a:solidFill>
            <a:srgbClr val="E9B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cont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5840" y="7772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1" spc="350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C H A P T E R   I   ·   출항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1170432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 spc="-30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소제목을 입력하세요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148840"/>
            <a:ext cx="10177272" cy="3611880"/>
          </a:xfrm>
          <a:prstGeom prst="roundRect">
            <a:avLst>
              <a:gd name="adj" fmla="val 5000"/>
            </a:avLst>
          </a:prstGeom>
          <a:solidFill>
            <a:srgbClr val="0D1F51"/>
          </a:solidFill>
          <a:ln w="9525">
            <a:solidFill>
              <a:srgbClr val="223F8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3840480"/>
            <a:ext cx="1017727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0" spc="30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내용 영역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6291072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 spc="22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CHAPTER I · 출항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6291072"/>
            <a:ext cx="185623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50" b="0" spc="15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sec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5840" y="2148840"/>
            <a:ext cx="9144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 spc="600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C H A P T E R   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51760"/>
            <a:ext cx="96012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spc="-30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항로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8686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spc="80">
                <a:solidFill>
                  <a:srgbClr val="BFCEF0"/>
                </a:solidFill>
                <a:latin typeface="맑은 고딕"/>
                <a:ea typeface="맑은 고딕"/>
                <a:cs typeface="맑은 고딕"/>
              </a:rPr>
              <a:t>무엇을 마주하는가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6291072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 spc="22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CHAPTER II · 항로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26880" y="6291072"/>
            <a:ext cx="185623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50" b="0" spc="15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05</a:t>
            </a:r>
          </a:p>
        </p:txBody>
      </p:sp>
      <p:sp>
        <p:nvSpPr>
          <p:cNvPr id="8" name="Oval 7"/>
          <p:cNvSpPr/>
          <p:nvPr/>
        </p:nvSpPr>
        <p:spPr>
          <a:xfrm>
            <a:off x="10483596" y="2756915"/>
            <a:ext cx="64008" cy="64008"/>
          </a:xfrm>
          <a:prstGeom prst="ellipse">
            <a:avLst/>
          </a:prstGeom>
          <a:solidFill>
            <a:srgbClr val="E9B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816437" y="2980029"/>
            <a:ext cx="38404" cy="38404"/>
          </a:xfrm>
          <a:prstGeom prst="ellipse">
            <a:avLst/>
          </a:prstGeom>
          <a:solidFill>
            <a:srgbClr val="E9B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cont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5840" y="7772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1" spc="350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C H A P T E R   II   ·   항로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1170432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 spc="-30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소제목을 입력하세요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148840"/>
            <a:ext cx="10177272" cy="3611880"/>
          </a:xfrm>
          <a:prstGeom prst="roundRect">
            <a:avLst>
              <a:gd name="adj" fmla="val 5000"/>
            </a:avLst>
          </a:prstGeom>
          <a:solidFill>
            <a:srgbClr val="0D1F51"/>
          </a:solidFill>
          <a:ln w="9525">
            <a:solidFill>
              <a:srgbClr val="223F8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3840480"/>
            <a:ext cx="1017727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0" spc="30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내용 영역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6291072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 spc="22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CHAPTER II · 항로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6291072"/>
            <a:ext cx="185623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50" b="0" spc="15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sec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5840" y="2148840"/>
            <a:ext cx="9144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 spc="600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C H A P T E R   III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51760"/>
            <a:ext cx="96012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spc="-30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나침반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8686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spc="80">
                <a:solidFill>
                  <a:srgbClr val="BFCEF0"/>
                </a:solidFill>
                <a:latin typeface="맑은 고딕"/>
                <a:ea typeface="맑은 고딕"/>
                <a:cs typeface="맑은 고딕"/>
              </a:rPr>
              <a:t>어디로 향하는가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6291072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 spc="22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CHAPTER III · 나침반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26880" y="6291072"/>
            <a:ext cx="185623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50" b="0" spc="15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07</a:t>
            </a:r>
          </a:p>
        </p:txBody>
      </p:sp>
      <p:sp>
        <p:nvSpPr>
          <p:cNvPr id="8" name="Oval 7"/>
          <p:cNvSpPr/>
          <p:nvPr/>
        </p:nvSpPr>
        <p:spPr>
          <a:xfrm>
            <a:off x="10483596" y="2756915"/>
            <a:ext cx="64008" cy="64008"/>
          </a:xfrm>
          <a:prstGeom prst="ellipse">
            <a:avLst/>
          </a:prstGeom>
          <a:solidFill>
            <a:srgbClr val="E9B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816437" y="2980029"/>
            <a:ext cx="38404" cy="38404"/>
          </a:xfrm>
          <a:prstGeom prst="ellipse">
            <a:avLst/>
          </a:prstGeom>
          <a:solidFill>
            <a:srgbClr val="E9B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cont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5840" y="7772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1" spc="350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C H A P T E R   III   ·   나침반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1170432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 spc="-30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소제목을 입력하세요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148840"/>
            <a:ext cx="10177272" cy="3611880"/>
          </a:xfrm>
          <a:prstGeom prst="roundRect">
            <a:avLst>
              <a:gd name="adj" fmla="val 5000"/>
            </a:avLst>
          </a:prstGeom>
          <a:solidFill>
            <a:srgbClr val="0D1F51"/>
          </a:solidFill>
          <a:ln w="9525">
            <a:solidFill>
              <a:srgbClr val="223F8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3840480"/>
            <a:ext cx="1017727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0" spc="30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내용 영역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6291072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 spc="22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CHAPTER III · 나침반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6291072"/>
            <a:ext cx="185623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50" b="0" spc="15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sec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5840" y="2148840"/>
            <a:ext cx="9144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 spc="600">
                <a:solidFill>
                  <a:srgbClr val="E9BE6E"/>
                </a:solidFill>
                <a:latin typeface="맑은 고딕"/>
                <a:ea typeface="맑은 고딕"/>
                <a:cs typeface="맑은 고딕"/>
              </a:rPr>
              <a:t>C H A P T E R   IV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51760"/>
            <a:ext cx="96012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spc="-30">
                <a:solidFill>
                  <a:srgbClr val="F4F7FF"/>
                </a:solidFill>
                <a:latin typeface="맑은 고딕"/>
                <a:ea typeface="맑은 고딕"/>
                <a:cs typeface="맑은 고딕"/>
              </a:rPr>
              <a:t>항해일지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8686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spc="80">
                <a:solidFill>
                  <a:srgbClr val="BFCEF0"/>
                </a:solidFill>
                <a:latin typeface="맑은 고딕"/>
                <a:ea typeface="맑은 고딕"/>
                <a:cs typeface="맑은 고딕"/>
              </a:rPr>
              <a:t>어떻게 나아가는가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6291072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 spc="22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CHAPTER IV · 항해일지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26880" y="6291072"/>
            <a:ext cx="185623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50" b="0" spc="150">
                <a:solidFill>
                  <a:srgbClr val="5E74A8"/>
                </a:solidFill>
                <a:latin typeface="맑은 고딕"/>
                <a:ea typeface="맑은 고딕"/>
                <a:cs typeface="맑은 고딕"/>
              </a:rPr>
              <a:t>09</a:t>
            </a:r>
          </a:p>
        </p:txBody>
      </p:sp>
      <p:sp>
        <p:nvSpPr>
          <p:cNvPr id="8" name="Oval 7"/>
          <p:cNvSpPr/>
          <p:nvPr/>
        </p:nvSpPr>
        <p:spPr>
          <a:xfrm>
            <a:off x="10483596" y="2756915"/>
            <a:ext cx="64008" cy="64008"/>
          </a:xfrm>
          <a:prstGeom prst="ellipse">
            <a:avLst/>
          </a:prstGeom>
          <a:solidFill>
            <a:srgbClr val="E9B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816437" y="2980029"/>
            <a:ext cx="38404" cy="38404"/>
          </a:xfrm>
          <a:prstGeom prst="ellipse">
            <a:avLst/>
          </a:prstGeom>
          <a:solidFill>
            <a:srgbClr val="E9B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